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Nunito SemiBold" panose="020B0604020202020204" charset="0"/>
      <p:regular r:id="rId26"/>
      <p:bold r:id="rId27"/>
      <p:italic r:id="rId28"/>
      <p:boldItalic r:id="rId29"/>
    </p:embeddedFont>
    <p:embeddedFont>
      <p:font typeface="PT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jsoxSorU6YzvfkxT3L0Z7/0YQ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821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262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372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39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288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18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825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86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17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559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515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35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41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14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61f7148ea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d61f7148ea_9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d61f7148ea_9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40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90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2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2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2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5.pn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567520" y="1896867"/>
            <a:ext cx="7999537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Nunito SemiBold"/>
              <a:buNone/>
            </a:pPr>
            <a:r>
              <a:rPr lang="en-US" sz="6100" b="1" i="0" u="none" strike="noStrike" cap="none" smtClean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ChatSoftex</a:t>
            </a:r>
            <a:r>
              <a:rPr lang="en-US" sz="61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</a:t>
            </a:r>
            <a:r>
              <a:rPr lang="en-US" sz="61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Assistente</a:t>
            </a:r>
            <a:r>
              <a:rPr lang="en-US" sz="61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61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Avaliação</a:t>
            </a:r>
            <a:r>
              <a:rPr lang="en-US" sz="61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61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Projetos</a:t>
            </a:r>
            <a:r>
              <a:rPr lang="en-US" sz="61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61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Inovação</a:t>
            </a:r>
            <a:endParaRPr sz="6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4508" y="167412"/>
            <a:ext cx="1867035" cy="1867035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816650" y="551475"/>
            <a:ext cx="74907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Nunito SemiBold"/>
              <a:buNone/>
            </a:pPr>
            <a:r>
              <a:rPr lang="en-US" sz="43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Arquitetura do Backend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650" y="1513165"/>
            <a:ext cx="583287" cy="58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>
            <a:off x="1521347" y="1648250"/>
            <a:ext cx="62121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Camadas: Por que essa abordagem?</a:t>
            </a:r>
            <a:endParaRPr/>
          </a:p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Calibri"/>
              <a:buNone/>
            </a:pP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2793167" y="5904712"/>
            <a:ext cx="5652324" cy="112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Principais camadas: Models, routes, controllers, services, validators, repositories, middlewares, utils, config, erros.</a:t>
            </a:r>
            <a:endParaRPr sz="175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marR="0" lvl="0" indent="0" algn="l" rtl="0">
              <a:lnSpc>
                <a:spcPct val="16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2735276" y="2840996"/>
            <a:ext cx="58140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Alinhamento com as boas práticas de desenvolvimento.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2774250" y="3914571"/>
            <a:ext cx="62121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Modularidade, Separação de Responsabilidades, </a:t>
            </a:r>
            <a:endParaRPr sz="175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Manutenibilidade, escalabilidade, testabilidade, flexibilidade, reutilização e clareza do código, segurança, uso eficiente das tecnologias e  facilitação de DevOps e Deploy.</a:t>
            </a:r>
            <a:endParaRPr sz="175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690806" y="2253512"/>
            <a:ext cx="22860" cy="5619512"/>
          </a:xfrm>
          <a:prstGeom prst="roundRect">
            <a:avLst>
              <a:gd name="adj" fmla="val 1285992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1966201" y="6079718"/>
            <a:ext cx="673179" cy="22860"/>
          </a:xfrm>
          <a:prstGeom prst="roundRect">
            <a:avLst>
              <a:gd name="adj" fmla="val 1262204"/>
            </a:avLst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"/>
          <p:cNvSpPr/>
          <p:nvPr/>
        </p:nvSpPr>
        <p:spPr>
          <a:xfrm>
            <a:off x="1556269" y="5874811"/>
            <a:ext cx="432792" cy="432792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1691167" y="5955416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lang="en-US" sz="21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1949932" y="2925992"/>
            <a:ext cx="673179" cy="22860"/>
          </a:xfrm>
          <a:prstGeom prst="roundRect">
            <a:avLst>
              <a:gd name="adj" fmla="val 1262204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0"/>
          <p:cNvSpPr/>
          <p:nvPr/>
        </p:nvSpPr>
        <p:spPr>
          <a:xfrm>
            <a:off x="1540000" y="2721085"/>
            <a:ext cx="432792" cy="432792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1674898" y="2801690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lang="en-US" sz="21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1943341" y="4038886"/>
            <a:ext cx="673179" cy="22860"/>
          </a:xfrm>
          <a:prstGeom prst="roundRect">
            <a:avLst>
              <a:gd name="adj" fmla="val 1262204"/>
            </a:avLst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"/>
          <p:cNvSpPr/>
          <p:nvPr/>
        </p:nvSpPr>
        <p:spPr>
          <a:xfrm>
            <a:off x="1533409" y="3833980"/>
            <a:ext cx="432792" cy="432792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0"/>
          <p:cNvSpPr/>
          <p:nvPr/>
        </p:nvSpPr>
        <p:spPr>
          <a:xfrm>
            <a:off x="1668307" y="3914585"/>
            <a:ext cx="162878" cy="27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SemiBold"/>
              <a:buNone/>
            </a:pPr>
            <a:r>
              <a:rPr lang="en-US" sz="21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632" y="0"/>
            <a:ext cx="1156113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 txBox="1"/>
          <p:nvPr/>
        </p:nvSpPr>
        <p:spPr>
          <a:xfrm>
            <a:off x="2057400" y="391886"/>
            <a:ext cx="45175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da Arquitetura Backend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/>
          <p:nvPr/>
        </p:nvSpPr>
        <p:spPr>
          <a:xfrm>
            <a:off x="6173404" y="539825"/>
            <a:ext cx="7477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SemiBold"/>
              <a:buNone/>
            </a:pPr>
            <a:r>
              <a:rPr lang="en-US" sz="3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Rotas (Endpoints) da API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3391" y="1411486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7449264" y="1607701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Usuários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7449264" y="2014180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/users, GET /users/{id}, POST /users, PUT /users/{id}, DELETE /users/{id}, POST /users/login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3391" y="2981920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/>
          <p:nvPr/>
        </p:nvSpPr>
        <p:spPr>
          <a:xfrm>
            <a:off x="7449264" y="3178135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Empresas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7449264" y="3584615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/companies, GET /companies/{id}, POST /companies, PUT /companies/{id}, DELETE /companies/{id}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3391" y="4552355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7449264" y="4748570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Projetos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7449264" y="5155049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/projects, GET /projects/{id}, POST /projects, PUT /projects/{id}, DELETE /projects/{id}, PATCH /projects/{id}/status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3391" y="6122789"/>
            <a:ext cx="981432" cy="1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2"/>
          <p:cNvSpPr/>
          <p:nvPr/>
        </p:nvSpPr>
        <p:spPr>
          <a:xfrm>
            <a:off x="7449264" y="6319004"/>
            <a:ext cx="2309455" cy="28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Avaliações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7449264" y="6725483"/>
            <a:ext cx="6494145" cy="62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POST /reviews, GET /reviews, GET /reviews/{id}, PUT /reviews/{id}, DELETE /reviews/{id}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3263900" y="5342088"/>
            <a:ext cx="1066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highlight>
                  <a:srgbClr val="FAF810"/>
                </a:highlight>
                <a:latin typeface="Lato"/>
                <a:ea typeface="Lato"/>
                <a:cs typeface="Lato"/>
                <a:sym typeface="Lato"/>
              </a:rPr>
              <a:t>      PUT</a:t>
            </a:r>
            <a:endParaRPr>
              <a:solidFill>
                <a:schemeClr val="dk2"/>
              </a:solidFill>
              <a:highlight>
                <a:srgbClr val="FAF81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950620" y="2980402"/>
            <a:ext cx="7468553" cy="12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Obstáculos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941334" y="6081970"/>
            <a:ext cx="4073095" cy="1673917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1127650" y="6279437"/>
            <a:ext cx="35733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Garantir segurança e confidencialidade durante o upload de arquivos.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5368061" y="6083913"/>
            <a:ext cx="4076699" cy="167997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561711" y="6508314"/>
            <a:ext cx="36894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Garantir escalabilidade e segurança em alta demanda.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9798392" y="6057144"/>
            <a:ext cx="4090200" cy="1695000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9979392" y="6330123"/>
            <a:ext cx="37281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Ajustes de performance para análise em tempo real de </a:t>
            </a: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grandes volumes de dados</a:t>
            </a:r>
            <a:r>
              <a:rPr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/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3049030" y="4076849"/>
            <a:ext cx="4122743" cy="1694922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3461029" y="4666585"/>
            <a:ext cx="3298743" cy="70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Inexperiência inicial da equipe.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7737020" y="4078746"/>
            <a:ext cx="4122743" cy="1694922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50" cap="flat" cmpd="sng">
            <a:solidFill>
              <a:srgbClr val="59AB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8123609" y="4550524"/>
            <a:ext cx="3602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Pouco tempo para o desenvolvimento no MVP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4">
            <a:alphaModFix/>
          </a:blip>
          <a:srcRect t="51802" b="28551"/>
          <a:stretch/>
        </p:blipFill>
        <p:spPr>
          <a:xfrm>
            <a:off x="-15112" y="-11545"/>
            <a:ext cx="14645512" cy="287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/>
          <p:nvPr/>
        </p:nvSpPr>
        <p:spPr>
          <a:xfrm>
            <a:off x="6324124" y="93345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Conclusão e Impacto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4124" y="1996440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"/>
          <p:cNvSpPr/>
          <p:nvPr/>
        </p:nvSpPr>
        <p:spPr>
          <a:xfrm>
            <a:off x="6324125" y="2834175"/>
            <a:ext cx="35550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Aceleração do Processo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6324124" y="3329702"/>
            <a:ext cx="3554730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Aceleração do processo de avaliação de projetos.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7827" y="1996440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/>
          <p:nvPr/>
        </p:nvSpPr>
        <p:spPr>
          <a:xfrm>
            <a:off x="10237827" y="28341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Redução de Custos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10237827" y="3329702"/>
            <a:ext cx="355484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Redução de custos operacionais.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4124" y="4813816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/>
          <p:nvPr/>
        </p:nvSpPr>
        <p:spPr>
          <a:xfrm>
            <a:off x="6324124" y="565154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Conformidade Legal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324124" y="6147078"/>
            <a:ext cx="3554730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Suporte à conformidade legal com 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37827" y="4813816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4"/>
          <p:cNvSpPr/>
          <p:nvPr/>
        </p:nvSpPr>
        <p:spPr>
          <a:xfrm>
            <a:off x="10237824" y="5651550"/>
            <a:ext cx="3822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Promoção de Inovação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0237827" y="6147078"/>
            <a:ext cx="3554849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Incentiva a inovação em empresas através da utilização da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200" y="933450"/>
            <a:ext cx="5298475" cy="55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928850" y="879625"/>
            <a:ext cx="8381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Conheça Nossa Equipe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837724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Francis Lauriano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4166116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Higor Luna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7494627" y="39951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Lucas Adriano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1208143" y="6524616"/>
            <a:ext cx="1430886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Luiz Primo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3976421" y="6476664"/>
            <a:ext cx="1788515" cy="50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Luiz Henrique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7494627" y="66092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Nikolas Martins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4">
            <a:alphaModFix/>
          </a:blip>
          <a:srcRect b="16801"/>
          <a:stretch/>
        </p:blipFill>
        <p:spPr>
          <a:xfrm>
            <a:off x="1136928" y="2365558"/>
            <a:ext cx="1387904" cy="14496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150" y="2386858"/>
            <a:ext cx="1407058" cy="14070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5" name="Google Shape;335;p15"/>
          <p:cNvPicPr preferRelativeResize="0"/>
          <p:nvPr/>
        </p:nvPicPr>
        <p:blipFill rotWithShape="1">
          <a:blip r:embed="rId6">
            <a:alphaModFix/>
          </a:blip>
          <a:srcRect l="11376" t="18699" b="17073"/>
          <a:stretch/>
        </p:blipFill>
        <p:spPr>
          <a:xfrm>
            <a:off x="7624797" y="2387633"/>
            <a:ext cx="1496452" cy="144452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6" name="Google Shape;336;p15"/>
          <p:cNvPicPr preferRelativeResize="0"/>
          <p:nvPr/>
        </p:nvPicPr>
        <p:blipFill rotWithShape="1">
          <a:blip r:embed="rId7">
            <a:alphaModFix/>
          </a:blip>
          <a:srcRect t="28318" b="2033"/>
          <a:stretch/>
        </p:blipFill>
        <p:spPr>
          <a:xfrm>
            <a:off x="1136928" y="4893440"/>
            <a:ext cx="1502101" cy="1394905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3000" y="4960523"/>
            <a:ext cx="1407058" cy="14070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1834" y="5102239"/>
            <a:ext cx="1422377" cy="142237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15825" y="2911100"/>
            <a:ext cx="3377400" cy="33774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799051" y="4006375"/>
            <a:ext cx="513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lang="en-US" sz="40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Problema proposto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225841" y="4907318"/>
            <a:ext cx="5259402" cy="188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análise e avaliação de projetos de inovação geralmente seguem um processo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estruturado e “demorado”.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434539" y="4000319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lang="en-US" sz="40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Solução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809077" y="4918193"/>
            <a:ext cx="5700549" cy="383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Criar um MVP de uma API Rest</a:t>
            </a: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para a aplicação Chat-Softex que visa automatizar e agilizar o processo de avaliação de projetos de inovação, utilizando inteligência artificial e critérios padronizados com base na Lei do Bem.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134259" y="3915058"/>
            <a:ext cx="534591" cy="534591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642451" y="3915058"/>
            <a:ext cx="534591" cy="534591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1300882" y="4000320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809078" y="3985108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t="16475" b="59271"/>
          <a:stretch/>
        </p:blipFill>
        <p:spPr>
          <a:xfrm>
            <a:off x="0" y="0"/>
            <a:ext cx="14630401" cy="354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9702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831652" y="3624024"/>
            <a:ext cx="5591056" cy="69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Objetivos do Projeto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831652" y="4946571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998283" y="5005032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603772" y="4946570"/>
            <a:ext cx="4818936" cy="37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Acelerar o Processo de Avaliação</a:t>
            </a:r>
            <a:endParaRPr sz="240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603772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Substituir análises manuais por automação assistida por IA.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434024" y="4946571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7600593" y="5005032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8206145" y="4946571"/>
            <a:ext cx="5085312" cy="373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Aplicar Critérios Padronizados</a:t>
            </a:r>
            <a:endParaRPr sz="240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206145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Garantir consistência nas avaliações com base na Lei do Bem.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831652" y="6703695"/>
            <a:ext cx="534591" cy="534591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998220" y="678141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603776" y="6703700"/>
            <a:ext cx="5195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Fornecer Feedback Detalhado</a:t>
            </a:r>
            <a:endParaRPr sz="240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603772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Relatórios com pontos fortes, fracos e recomendações.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434024" y="6703695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7600606" y="678146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8206152" y="6703700"/>
            <a:ext cx="508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Integrar Ferramentas de IA</a:t>
            </a:r>
            <a:endParaRPr sz="240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8206145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Utilizar APIs como ChatGPT para análise inteligente.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85926" y="539125"/>
            <a:ext cx="12648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SemiBold"/>
              <a:buNone/>
            </a:pPr>
            <a:r>
              <a:rPr lang="en-US" sz="3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Metodologia e Cronograma de Desenvolvimento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303770" y="1507450"/>
            <a:ext cx="22860" cy="5619512"/>
          </a:xfrm>
          <a:prstGeom prst="roundRect">
            <a:avLst>
              <a:gd name="adj" fmla="val 1285992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6431697" y="2884647"/>
            <a:ext cx="685919" cy="22860"/>
          </a:xfrm>
          <a:prstGeom prst="roundRect">
            <a:avLst>
              <a:gd name="adj" fmla="val 1285992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094756" y="2675692"/>
            <a:ext cx="441000" cy="44100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7232266" y="2730664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lang="en-US" sz="215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931682" y="265128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934225" y="3057375"/>
            <a:ext cx="53031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Elicitação  de requisitos,  definição da arquitetura do sistema e </a:t>
            </a:r>
            <a:r>
              <a:rPr lang="en-US" sz="15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Modelagem do banco de dados.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512784" y="3864531"/>
            <a:ext cx="685919" cy="22860"/>
          </a:xfrm>
          <a:prstGeom prst="roundRect">
            <a:avLst>
              <a:gd name="adj" fmla="val 1285992"/>
            </a:avLst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7094756" y="3655576"/>
            <a:ext cx="441000" cy="44100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232191" y="3710748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lang="en-US" sz="215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8393073" y="3631169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393073" y="4036934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Implementação da camada de acesso a dados (Models e Repositories).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6431697" y="4831557"/>
            <a:ext cx="685919" cy="22860"/>
          </a:xfrm>
          <a:prstGeom prst="roundRect">
            <a:avLst>
              <a:gd name="adj" fmla="val 1285992"/>
            </a:avLst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7094756" y="4622602"/>
            <a:ext cx="440888" cy="440888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7232216" y="4663686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lang="en-US" sz="215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3931682" y="459819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85919" y="5003959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Desenvolvimento das regras de negócio (Services), validações de dados, medidas de segurança e criptografia de informações sensíveis.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512784" y="5798701"/>
            <a:ext cx="685919" cy="22860"/>
          </a:xfrm>
          <a:prstGeom prst="roundRect">
            <a:avLst>
              <a:gd name="adj" fmla="val 1285992"/>
            </a:avLst>
          </a:prstGeom>
          <a:solidFill>
            <a:srgbClr val="48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7094756" y="5589747"/>
            <a:ext cx="440888" cy="440888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7214441" y="5630819"/>
            <a:ext cx="165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lang="en-US" sz="215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393073" y="5565339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393073" y="5971104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Integração com a API do ChatGPT e outras APIs externas, e desenvolvimento de controllers e routes.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431697" y="6765846"/>
            <a:ext cx="685919" cy="22860"/>
          </a:xfrm>
          <a:prstGeom prst="roundRect">
            <a:avLst>
              <a:gd name="adj" fmla="val 1285992"/>
            </a:avLst>
          </a:prstGeom>
          <a:solidFill>
            <a:srgbClr val="59AB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7094756" y="6556891"/>
            <a:ext cx="440888" cy="440888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50" cap="flat" cmpd="sng">
            <a:solidFill>
              <a:srgbClr val="59AB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7232154" y="6638925"/>
            <a:ext cx="165973" cy="2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 SemiBold"/>
              <a:buNone/>
            </a:pPr>
            <a:r>
              <a:rPr lang="en-US" sz="215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3931682" y="6532484"/>
            <a:ext cx="2305645" cy="28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5º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685919" y="6938249"/>
            <a:ext cx="5551408" cy="9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/>
              <a:buNone/>
            </a:pPr>
            <a:r>
              <a:rPr lang="en-US" sz="1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Testes,  correções de bugs e ajustes finais para garantir a funcionalidade e estabilidade do sistema.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623000" y="1510875"/>
            <a:ext cx="11934900" cy="6327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Desenvolvimento Ágil: Planejamento em sprints com entregas incrementais.</a:t>
            </a:r>
            <a:endParaRPr sz="2200" b="1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6244709" y="712946"/>
            <a:ext cx="7627382" cy="127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 SemiBold"/>
              <a:buNone/>
            </a:pPr>
            <a:r>
              <a:rPr lang="en-US" sz="40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Tecnologias, Bibliotecas e Libs Utilizadas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6244709" y="2312313"/>
            <a:ext cx="7627382" cy="5204222"/>
          </a:xfrm>
          <a:prstGeom prst="roundRect">
            <a:avLst>
              <a:gd name="adj" fmla="val 6246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6252329" y="2319933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6468904" y="245745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Linguagens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0278785" y="245745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Python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252329" y="2941677"/>
            <a:ext cx="7612142" cy="621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6468904" y="307919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Frameworks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0278785" y="307919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Flask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6252329" y="3563422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6468904" y="370093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SGBD e Bucket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0278785" y="370093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PostgreSQL e Firebase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6252329" y="4185166"/>
            <a:ext cx="7612142" cy="235529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6468904" y="4322683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Bibliotecas Principais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0278848" y="4185171"/>
            <a:ext cx="33690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SQLAlchemy, PyJWT, Flask-JWT-Extended, Cryptography, PyPDF2, PyMuPDF, PDFplumber, PythonDocx, Spacy, OpenAI API, Flask-CORS, Python-DOTENV, Marshmallow, validate-docbr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6252329" y="6540460"/>
            <a:ext cx="7612142" cy="9684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468904" y="6677978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Ferramentas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0278785" y="6677978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lang="en-US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Trello, Confluence, Draw.io, Postman, Insomnia, Git &amp; GitHub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177400" y="3245250"/>
            <a:ext cx="12078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chemeClr val="accent4"/>
                </a:highlight>
              </a:rPr>
              <a:t>Backend</a:t>
            </a:r>
            <a:endParaRPr sz="1800" b="1">
              <a:highlight>
                <a:schemeClr val="accent4"/>
              </a:highlight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70800" y="4009550"/>
            <a:ext cx="13023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highlight>
                  <a:schemeClr val="accent4"/>
                </a:highlight>
              </a:rPr>
              <a:t>Database </a:t>
            </a:r>
            <a:endParaRPr sz="1900" b="1"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0" y="11437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022773" y="3468350"/>
            <a:ext cx="10263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Funcionalidades da Plataforma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022774" y="4770650"/>
            <a:ext cx="42198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Gerenciamento de Usuários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022781" y="5361919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Cadastre, atualize, exclua, liste e procure usuários com facilidade. A segurança é garantida com senhas criptografadas e autenticação JWT.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851858" y="4736280"/>
            <a:ext cx="3928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Submissão e Gerenciamento de Projetos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5904800" y="5676651"/>
            <a:ext cx="3928500" cy="22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Submeta projetos em PDF, acompanhe o status e monitore o progresso. O armazenamento seguro no Firebase garante a integridade dos seus arquivos.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0786733" y="477065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Avaliação de Projetos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786725" y="5361925"/>
            <a:ext cx="3561600" cy="2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Aproveite a inteligência artificial para gerar relatórios detalhados e deixe os avaliadores escreverem comentários adicionais.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t="50001" b="17501"/>
          <a:stretch/>
        </p:blipFill>
        <p:spPr>
          <a:xfrm>
            <a:off x="0" y="11437"/>
            <a:ext cx="14630400" cy="32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383926" y="4679333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10169943" y="4687548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5094316" y="4675873"/>
            <a:ext cx="534600" cy="534600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533206" y="4744474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177582" y="4736226"/>
            <a:ext cx="368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0253206" y="4775476"/>
            <a:ext cx="368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6628194" y="2190766"/>
            <a:ext cx="6716962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Segurança e Autenticação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628194" y="367918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Controle de Acesso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628194" y="4174725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Controle de acesso baseado em permissões (administrador ou avaliador).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0482124" y="3679175"/>
            <a:ext cx="3299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Criptografia de Dados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0482128" y="4174725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Criptografia de dados sensíveis para garantir confidencialidade.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6628194" y="60874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Autenticação JWT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628194" y="6583003"/>
            <a:ext cx="6944201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Autenticação JWT para garantir a segurança das transações.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9196" y="5952566"/>
            <a:ext cx="486847" cy="48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6870" y="3571095"/>
            <a:ext cx="486847" cy="48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9197" y="3611737"/>
            <a:ext cx="486847" cy="486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5861726" y="2275478"/>
            <a:ext cx="534591" cy="534591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6028378" y="2332039"/>
            <a:ext cx="201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unito SemiBold"/>
              <a:buNone/>
            </a:pPr>
            <a:r>
              <a:rPr lang="en-US" sz="26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5861725" y="796575"/>
            <a:ext cx="95208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Funcionalidades da Plataforma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d61f7148ea_9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d61f7148ea_9_5"/>
          <p:cNvSpPr/>
          <p:nvPr/>
        </p:nvSpPr>
        <p:spPr>
          <a:xfrm>
            <a:off x="0" y="11437"/>
            <a:ext cx="14630400" cy="8229600"/>
          </a:xfrm>
          <a:prstGeom prst="rect">
            <a:avLst/>
          </a:prstGeom>
          <a:solidFill>
            <a:srgbClr val="00002E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d61f7148ea_9_5"/>
          <p:cNvSpPr/>
          <p:nvPr/>
        </p:nvSpPr>
        <p:spPr>
          <a:xfrm>
            <a:off x="669024" y="2848050"/>
            <a:ext cx="5087400" cy="2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Diagrama de </a:t>
            </a:r>
            <a:endParaRPr sz="4400" b="1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Casos de Uso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d61f7148ea_9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237" y="0"/>
            <a:ext cx="5617888" cy="82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9" descr="preencoded.png"/>
          <p:cNvPicPr preferRelativeResize="0"/>
          <p:nvPr/>
        </p:nvPicPr>
        <p:blipFill rotWithShape="1">
          <a:blip r:embed="rId3">
            <a:alphaModFix/>
          </a:blip>
          <a:srcRect l="3770" r="4761"/>
          <a:stretch/>
        </p:blipFill>
        <p:spPr>
          <a:xfrm>
            <a:off x="9612085" y="0"/>
            <a:ext cx="501831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/>
          <p:nvPr/>
        </p:nvSpPr>
        <p:spPr>
          <a:xfrm>
            <a:off x="837725" y="751175"/>
            <a:ext cx="8503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Modelagem do Banco de Dados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755025" y="1756774"/>
            <a:ext cx="4073100" cy="1914900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941381" y="192713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Usuários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930221" y="2371264"/>
            <a:ext cx="38979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nome, email, senha, tipo (Administrador ou Avaliador), data_cadastro.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5181750" y="1756776"/>
            <a:ext cx="4076700" cy="1914900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5385066" y="1985828"/>
            <a:ext cx="2912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Empresas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375379" y="2567784"/>
            <a:ext cx="36894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nome_fantasia, CNPJ, email, data_cadastro.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37775" y="3914799"/>
            <a:ext cx="4090200" cy="1914900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941384" y="413477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Projetos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938175" y="4559275"/>
            <a:ext cx="3689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título, data_submissao, status, arquivo, avaliador (FK), empresa (FK).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5181750" y="3924851"/>
            <a:ext cx="4122900" cy="1914900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5433078" y="414467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Avaliações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85075" y="4629850"/>
            <a:ext cx="38733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Atributos: ID, projeto (FK), data_avaliacao, feedback_qualitativo.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55025" y="6024225"/>
            <a:ext cx="8586300" cy="1914900"/>
          </a:xfrm>
          <a:prstGeom prst="roundRect">
            <a:avLst>
              <a:gd name="adj" fmla="val 14070"/>
            </a:avLst>
          </a:prstGeom>
          <a:noFill/>
          <a:ln w="22850" cap="flat" cmpd="sng">
            <a:solidFill>
              <a:srgbClr val="59AB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941334" y="6595864"/>
            <a:ext cx="7336530" cy="130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lang="en-US" sz="1850" b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Usuários e Projetos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1:N.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lang="en-US" sz="1850" b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Empresas e Projetos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1:N.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•"/>
            </a:pPr>
            <a:r>
              <a:rPr lang="en-US" sz="1850" b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Projetos e Avaliações</a:t>
            </a: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: 1:1.</a:t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941334" y="61597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Relacionamentos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Personalizar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Calibri</vt:lpstr>
      <vt:lpstr>Lato</vt:lpstr>
      <vt:lpstr>Nunito SemiBold</vt:lpstr>
      <vt:lpstr>PT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PptxGenJS</dc:creator>
  <cp:lastModifiedBy>Administrador</cp:lastModifiedBy>
  <cp:revision>1</cp:revision>
  <dcterms:created xsi:type="dcterms:W3CDTF">2024-11-27T02:52:37Z</dcterms:created>
  <dcterms:modified xsi:type="dcterms:W3CDTF">2024-12-13T01:37:15Z</dcterms:modified>
</cp:coreProperties>
</file>